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310" r:id="rId2"/>
  </p:sldIdLst>
  <p:sldSz cx="6858000" cy="9906000" type="A4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7"/>
    <a:srgbClr val="000066"/>
    <a:srgbClr val="73F52B"/>
    <a:srgbClr val="FAA906"/>
    <a:srgbClr val="B4C8E6"/>
    <a:srgbClr val="BACDE8"/>
    <a:srgbClr val="D6E1F2"/>
    <a:srgbClr val="C6D5EC"/>
    <a:srgbClr val="99CBF9"/>
    <a:srgbClr val="A8D3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보통 스타일 4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2DE63D5-997A-4646-A377-4702673A728D}" styleName="밝은 스타일 2 - 강조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A111915-BE36-4E01-A7E5-04B1672EAD32}" styleName="밝은 스타일 2 - 강조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밝은 스타일 3 - 강조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05" autoAdjust="0"/>
    <p:restoredTop sz="94660"/>
  </p:normalViewPr>
  <p:slideViewPr>
    <p:cSldViewPr>
      <p:cViewPr>
        <p:scale>
          <a:sx n="90" d="100"/>
          <a:sy n="90" d="100"/>
        </p:scale>
        <p:origin x="-3264" y="59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charset="-127"/>
              </a:defRPr>
            </a:lvl1pPr>
          </a:lstStyle>
          <a:p>
            <a:fld id="{26531329-12E4-4322-978C-83B1E4516097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5641064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 bwMode="lt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42900" y="9355667"/>
            <a:ext cx="1600200" cy="353131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altLang="ko-KR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571750" y="9355667"/>
            <a:ext cx="1600200" cy="353131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F90688D-0C79-403E-8DCD-271F3CA2539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332656" y="3584848"/>
            <a:ext cx="3486150" cy="550333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>
              <a:buFont typeface="Wingdings" pitchFamily="2" charset="2"/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ko-KR" altLang="en-US" noProof="0" smtClean="0"/>
              <a:t>마스터 부제목 스타일 편집</a:t>
            </a:r>
            <a:endParaRPr lang="en-US" altLang="ko-KR" noProof="0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7854" y="1856656"/>
            <a:ext cx="6363513" cy="1100667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ko-KR" altLang="en-US" noProof="0" dirty="0" smtClean="0"/>
              <a:t>마스터 제목 스타일 편집</a:t>
            </a:r>
            <a:endParaRPr lang="en-US" altLang="ko-KR" noProof="0" dirty="0" smtClean="0"/>
          </a:p>
        </p:txBody>
      </p:sp>
      <p:pic>
        <p:nvPicPr>
          <p:cNvPr id="2" name="그림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128" y="4618718"/>
            <a:ext cx="867530" cy="101900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5086350" y="9355667"/>
            <a:ext cx="1428750" cy="330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www.themegallery.com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43D85-9483-4B8B-B1E5-255398D4D2A8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22462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186362" y="770467"/>
            <a:ext cx="1557338" cy="836506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14350" y="770467"/>
            <a:ext cx="4557713" cy="83650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5086350" y="9355667"/>
            <a:ext cx="1428750" cy="330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www.themegallery.com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6D1EC2-1904-480A-A808-69E7EECEAD23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156506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28800" y="770468"/>
            <a:ext cx="4914900" cy="81403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514350" y="2421467"/>
            <a:ext cx="5886450" cy="6714067"/>
          </a:xfrm>
        </p:spPr>
        <p:txBody>
          <a:bodyPr/>
          <a:lstStyle/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514350" y="9369425"/>
            <a:ext cx="1371600" cy="330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5086350" y="9355667"/>
            <a:ext cx="1428750" cy="330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www.themegallery.com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2817019" y="9353374"/>
            <a:ext cx="1600200" cy="330200"/>
          </a:xfrm>
        </p:spPr>
        <p:txBody>
          <a:bodyPr/>
          <a:lstStyle>
            <a:lvl1pPr>
              <a:defRPr/>
            </a:lvl1pPr>
          </a:lstStyle>
          <a:p>
            <a:fld id="{BC40A9B9-C9F0-4C9B-97A1-1EFBF68843F0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53794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dirty="0" smtClean="0"/>
              <a:t>www.seg.or.kr</a:t>
            </a:r>
            <a:endParaRPr lang="en-US" altLang="ko-KR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B14CD5-ED3F-4F8D-B409-70460CA4A769}" type="slidenum">
              <a:rPr lang="en-US" altLang="ko-KR"/>
              <a:pPr/>
              <a:t>‹#›</a:t>
            </a:fld>
            <a:endParaRPr lang="en-US" altLang="ko-KR"/>
          </a:p>
        </p:txBody>
      </p:sp>
      <p:pic>
        <p:nvPicPr>
          <p:cNvPr id="8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9121" y="9448521"/>
            <a:ext cx="648071" cy="193284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7191" y="9448521"/>
            <a:ext cx="1315021" cy="193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90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77783-EE9B-4848-9115-BA620F3E5F80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051399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14350" y="2421467"/>
            <a:ext cx="2886075" cy="67140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514725" y="2421467"/>
            <a:ext cx="2886075" cy="67140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0016E6-93B6-4637-BB0F-9897E64539FA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22401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B9478-C020-48EE-B2EE-264582A534F1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6772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7D57DC-4E4D-4AA5-98F0-E8E1EF56B255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09535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37DD1B-F24D-4CE2-82E7-85CE1F9AB7D5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87681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5086350" y="9355667"/>
            <a:ext cx="1428750" cy="330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www.themegallery.com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1A6943-6D0F-4FED-90A8-57D8FD245E99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03433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5086350" y="9355667"/>
            <a:ext cx="1428750" cy="330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www.themegallery.com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8546B-952B-4488-A4D6-B557CE340A19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17942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421467"/>
            <a:ext cx="5886450" cy="6714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en-US" altLang="ko-KR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514350" y="9369425"/>
            <a:ext cx="1371600" cy="33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2817019" y="9353374"/>
            <a:ext cx="1600200" cy="33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  <a:ea typeface="굴림" charset="-127"/>
              </a:defRPr>
            </a:lvl1pPr>
          </a:lstStyle>
          <a:p>
            <a:fld id="{02E3F325-2812-4C77-9C1A-4C9E4D79416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1828800" y="770468"/>
            <a:ext cx="4914900" cy="814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제목 스타일 편집</a:t>
            </a:r>
            <a:endParaRPr lang="en-US" altLang="ko-KR" dirty="0" smtClean="0"/>
          </a:p>
        </p:txBody>
      </p:sp>
      <p:pic>
        <p:nvPicPr>
          <p:cNvPr id="8" name="그림 7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65207">
            <a:off x="752594" y="1356848"/>
            <a:ext cx="529200" cy="641633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9121" y="9448521"/>
            <a:ext cx="648071" cy="193284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7191" y="9448521"/>
            <a:ext cx="1315021" cy="19328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rtl="0" eaLnBrk="1" fontAlgn="base" latinLnBrk="1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latinLnBrk="1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2pPr>
      <a:lvl3pPr algn="l" rtl="0" eaLnBrk="1" fontAlgn="base" latinLnBrk="1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3pPr>
      <a:lvl4pPr algn="l" rtl="0" eaLnBrk="1" fontAlgn="base" latinLnBrk="1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4pPr>
      <a:lvl5pPr algn="l" rtl="0" eaLnBrk="1" fontAlgn="base" latinLnBrk="1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"/>
          <p:cNvSpPr>
            <a:spLocks noGrp="1" noChangeArrowheads="1"/>
          </p:cNvSpPr>
          <p:nvPr>
            <p:ph type="title"/>
          </p:nvPr>
        </p:nvSpPr>
        <p:spPr>
          <a:xfrm>
            <a:off x="1844824" y="853893"/>
            <a:ext cx="4988256" cy="814035"/>
          </a:xfrm>
        </p:spPr>
        <p:txBody>
          <a:bodyPr/>
          <a:lstStyle/>
          <a:p>
            <a:r>
              <a:rPr lang="en-US" altLang="ko-KR" sz="1600" dirty="0" smtClean="0">
                <a:latin typeface="휴먼엑스포" pitchFamily="18" charset="-127"/>
                <a:ea typeface="휴먼엑스포" pitchFamily="18" charset="-127"/>
              </a:rPr>
              <a:t>2015</a:t>
            </a:r>
            <a:r>
              <a:rPr lang="ko-KR" altLang="en-US" sz="1600" dirty="0" smtClean="0">
                <a:latin typeface="휴먼엑스포" pitchFamily="18" charset="-127"/>
                <a:ea typeface="휴먼엑스포" pitchFamily="18" charset="-127"/>
              </a:rPr>
              <a:t> 년도  한국지구물리・물리탐사학회  </a:t>
            </a:r>
            <a:r>
              <a:rPr lang="ko-KR" altLang="en-US" sz="1600" dirty="0" err="1" smtClean="0">
                <a:latin typeface="휴먼엑스포" pitchFamily="18" charset="-127"/>
                <a:ea typeface="휴먼엑스포" pitchFamily="18" charset="-127"/>
              </a:rPr>
              <a:t>계속교육</a:t>
            </a:r>
            <a:r>
              <a:rPr lang="en-US" altLang="ko-KR" sz="2200" dirty="0" smtClean="0">
                <a:latin typeface="휴먼엑스포" pitchFamily="18" charset="-127"/>
                <a:ea typeface="휴먼엑스포" pitchFamily="18" charset="-127"/>
              </a:rPr>
              <a:t/>
            </a:r>
            <a:br>
              <a:rPr lang="en-US" altLang="ko-KR" sz="2200" dirty="0" smtClean="0">
                <a:latin typeface="휴먼엑스포" pitchFamily="18" charset="-127"/>
                <a:ea typeface="휴먼엑스포" pitchFamily="18" charset="-127"/>
              </a:rPr>
            </a:br>
            <a:r>
              <a:rPr lang="en-US" altLang="ko-KR" sz="2200" dirty="0" smtClean="0">
                <a:latin typeface="휴먼엑스포" pitchFamily="18" charset="-127"/>
                <a:ea typeface="휴먼엑스포" pitchFamily="18" charset="-127"/>
              </a:rPr>
              <a:t>            </a:t>
            </a:r>
            <a:r>
              <a:rPr lang="ko-KR" altLang="en-US" sz="2200" dirty="0" smtClean="0">
                <a:latin typeface="휴먼엑스포" pitchFamily="18" charset="-127"/>
                <a:ea typeface="휴먼엑스포" pitchFamily="18" charset="-127"/>
              </a:rPr>
              <a:t>신   청   서</a:t>
            </a:r>
            <a:endParaRPr lang="en-US" altLang="ko-KR" sz="2200" dirty="0">
              <a:solidFill>
                <a:schemeClr val="accent1"/>
              </a:solidFill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605785" y="7908536"/>
            <a:ext cx="5839227" cy="716872"/>
          </a:xfrm>
          <a:prstGeom prst="rect">
            <a:avLst/>
          </a:prstGeom>
          <a:solidFill>
            <a:schemeClr val="bg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직사각형 31"/>
          <p:cNvSpPr/>
          <p:nvPr/>
        </p:nvSpPr>
        <p:spPr>
          <a:xfrm>
            <a:off x="533779" y="6321152"/>
            <a:ext cx="5919557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buFont typeface="Wingdings" pitchFamily="2" charset="2"/>
              <a:buChar char="Ø"/>
            </a:pPr>
            <a:r>
              <a:rPr lang="ko-KR" altLang="en-US" sz="10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등록 마감</a:t>
            </a:r>
            <a:r>
              <a:rPr lang="en-US" altLang="ko-KR" sz="10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: 2015</a:t>
            </a:r>
            <a:r>
              <a:rPr lang="ko-KR" altLang="en-US" sz="10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년  </a:t>
            </a:r>
            <a:r>
              <a:rPr lang="en-US" altLang="ko-KR" sz="10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5</a:t>
            </a:r>
            <a:r>
              <a:rPr lang="ko-KR" altLang="en-US" sz="10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월  </a:t>
            </a:r>
            <a:r>
              <a:rPr lang="en-US" altLang="ko-KR" sz="10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22</a:t>
            </a:r>
            <a:r>
              <a:rPr lang="ko-KR" altLang="en-US" sz="10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일</a:t>
            </a:r>
            <a:r>
              <a:rPr lang="en-US" altLang="ko-KR" sz="10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0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금</a:t>
            </a:r>
            <a:r>
              <a:rPr lang="en-US" altLang="ko-KR" sz="10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pPr marL="171450" indent="-171450">
              <a:lnSpc>
                <a:spcPct val="150000"/>
              </a:lnSpc>
              <a:buFont typeface="Wingdings" pitchFamily="2" charset="2"/>
              <a:buChar char="Ø"/>
            </a:pPr>
            <a:r>
              <a:rPr lang="ko-KR" altLang="en-US" sz="10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교육신청서 </a:t>
            </a:r>
            <a:r>
              <a:rPr lang="ko-KR" altLang="en-US" sz="100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작성</a:t>
            </a:r>
            <a:r>
              <a:rPr lang="en-US" altLang="ko-KR" sz="100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00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등록비 확인 후 </a:t>
            </a:r>
            <a:r>
              <a:rPr lang="ko-KR" altLang="en-US" sz="10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전자우편 </a:t>
            </a:r>
            <a:r>
              <a:rPr lang="ko-KR" altLang="en-US" sz="100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또는 팩스 </a:t>
            </a:r>
            <a:r>
              <a:rPr lang="ko-KR" altLang="en-US" sz="10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신청</a:t>
            </a:r>
            <a:r>
              <a:rPr lang="en-US" altLang="ko-KR" sz="10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/>
            </a:r>
            <a:br>
              <a:rPr lang="en-US" altLang="ko-KR" sz="10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</a:br>
            <a:r>
              <a:rPr lang="en-US" altLang="ko-KR" sz="10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0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전자우편</a:t>
            </a:r>
            <a:r>
              <a:rPr lang="en-US" altLang="ko-KR" sz="10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: kseg@seg.or.kr,  </a:t>
            </a:r>
            <a:r>
              <a:rPr lang="ko-KR" altLang="en-US" sz="10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팩스</a:t>
            </a:r>
            <a:r>
              <a:rPr lang="en-US" altLang="ko-KR" sz="10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: 042-826-1809,  </a:t>
            </a:r>
            <a:r>
              <a:rPr lang="ko-KR" altLang="en-US" sz="10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전화</a:t>
            </a:r>
            <a:r>
              <a:rPr lang="en-US" altLang="ko-KR" sz="10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: 042-826-1804)</a:t>
            </a:r>
            <a:endParaRPr lang="en-US" altLang="ko-KR" sz="1000" dirty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171450" indent="-171450">
              <a:lnSpc>
                <a:spcPct val="150000"/>
              </a:lnSpc>
              <a:buFont typeface="Wingdings" pitchFamily="2" charset="2"/>
              <a:buChar char="Ø"/>
            </a:pPr>
            <a:r>
              <a:rPr lang="ko-KR" altLang="en-US" sz="1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입금계좌</a:t>
            </a:r>
            <a:r>
              <a:rPr lang="en-US" altLang="ko-KR" sz="1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: 1282-17-004081 </a:t>
            </a:r>
            <a:r>
              <a:rPr lang="ko-KR" altLang="en-US" sz="1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농협</a:t>
            </a:r>
            <a:r>
              <a:rPr lang="en-US" altLang="ko-KR" sz="1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예금주</a:t>
            </a:r>
            <a:r>
              <a:rPr lang="en-US" altLang="ko-KR" sz="1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ko-KR" altLang="en-US" sz="1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지구물리물리탐사</a:t>
            </a:r>
            <a:r>
              <a:rPr lang="en-US" altLang="ko-KR" sz="1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000" dirty="0">
              <a:solidFill>
                <a:schemeClr val="tx1">
                  <a:lumMod val="85000"/>
                  <a:lumOff val="1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marL="171450" indent="-171450">
              <a:lnSpc>
                <a:spcPct val="150000"/>
              </a:lnSpc>
              <a:buFont typeface="Wingdings" pitchFamily="2" charset="2"/>
              <a:buChar char="Ø"/>
            </a:pPr>
            <a:r>
              <a:rPr lang="ko-KR" altLang="en-US" sz="1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카드결재</a:t>
            </a:r>
            <a:r>
              <a:rPr lang="en-US" altLang="ko-KR" sz="1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ko-KR" altLang="en-US" sz="1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홈페이지</a:t>
            </a:r>
            <a:r>
              <a:rPr lang="en-US" altLang="ko-KR" sz="1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(www.seg.or.kr) “</a:t>
            </a:r>
            <a:r>
              <a:rPr lang="ko-KR" altLang="en-US" sz="1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회비납부</a:t>
            </a:r>
            <a:r>
              <a:rPr lang="en-US" altLang="ko-KR" sz="1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”</a:t>
            </a:r>
            <a:endParaRPr lang="ko-KR" altLang="en-US" sz="1000" dirty="0">
              <a:solidFill>
                <a:schemeClr val="tx1">
                  <a:lumMod val="85000"/>
                  <a:lumOff val="1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605784" y="7922908"/>
            <a:ext cx="6135584" cy="702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sz="1050" b="1" dirty="0" smtClean="0">
                <a:latin typeface="맑은 고딕" pitchFamily="50" charset="-127"/>
                <a:ea typeface="맑은 고딕" pitchFamily="50" charset="-127"/>
              </a:rPr>
              <a:t>*</a:t>
            </a:r>
            <a:r>
              <a:rPr lang="ko-KR" altLang="en-US" sz="105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영문 성명과 직장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000" dirty="0">
                <a:latin typeface="맑은 고딕" pitchFamily="50" charset="-127"/>
                <a:ea typeface="맑은 고딕" pitchFamily="50" charset="-127"/>
              </a:rPr>
              <a:t>학교</a:t>
            </a:r>
            <a:r>
              <a:rPr lang="en-US" altLang="ko-KR" sz="1000" dirty="0"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명은 영문수료증 작성에 필요한 자료입니다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000" dirty="0">
                <a:latin typeface="맑은 고딕" pitchFamily="50" charset="-127"/>
                <a:ea typeface="맑은 고딕" pitchFamily="50" charset="-127"/>
              </a:rPr>
              <a:t>반드시 적어주시기 바랍니다</a:t>
            </a:r>
            <a:r>
              <a:rPr lang="en-US" altLang="ko-KR" sz="1000" dirty="0"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sz="1000" dirty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30000"/>
              </a:lnSpc>
            </a:pPr>
            <a:r>
              <a:rPr lang="ko-KR" altLang="en-US" sz="1000" b="1" dirty="0" smtClean="0">
                <a:latin typeface="맑은 고딕" pitchFamily="50" charset="-127"/>
                <a:ea typeface="맑은 고딕" pitchFamily="50" charset="-127"/>
              </a:rPr>
              <a:t>*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 영수증은 당일 접수처에서 드리고 있습니다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계산서가 필요하신 분은 사업자등록증과 함께 학회     </a:t>
            </a:r>
            <a:endParaRPr lang="en-US" altLang="ko-KR" sz="10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30000"/>
              </a:lnSpc>
            </a:pP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   사무실로 </a:t>
            </a:r>
            <a:r>
              <a:rPr lang="ko-KR" altLang="en-US" sz="1000" dirty="0" err="1" smtClean="0">
                <a:latin typeface="맑은 고딕" pitchFamily="50" charset="-127"/>
                <a:ea typeface="맑은 고딕" pitchFamily="50" charset="-127"/>
              </a:rPr>
              <a:t>연락주시기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 바랍니다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. </a:t>
            </a:r>
            <a:endParaRPr lang="ko-KR" altLang="en-US" sz="1000" u="sng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692696" y="8651830"/>
            <a:ext cx="532090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o-KR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위와 </a:t>
            </a:r>
            <a:r>
              <a:rPr lang="ko-KR" altLang="en-US" sz="1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같이 </a:t>
            </a:r>
            <a:r>
              <a:rPr lang="ko-KR" altLang="en-US" sz="11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탄성파 자료해석 및 </a:t>
            </a:r>
            <a:r>
              <a:rPr lang="ko-KR" altLang="en-US" sz="1100" b="1" dirty="0" err="1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저류층</a:t>
            </a:r>
            <a:r>
              <a:rPr lang="ko-KR" altLang="en-US" sz="11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모델링 실습 </a:t>
            </a:r>
            <a:r>
              <a:rPr lang="ko-KR" altLang="en-US" sz="1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교육을 신청합니다</a:t>
            </a:r>
            <a:r>
              <a:rPr lang="en-US" altLang="ko-KR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  <p:sp>
        <p:nvSpPr>
          <p:cNvPr id="35" name="직사각형 34"/>
          <p:cNvSpPr/>
          <p:nvPr/>
        </p:nvSpPr>
        <p:spPr>
          <a:xfrm>
            <a:off x="4884704" y="8852465"/>
            <a:ext cx="147668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2015</a:t>
            </a:r>
            <a:r>
              <a:rPr lang="ko-KR" altLang="en-US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</a:t>
            </a:r>
            <a:r>
              <a:rPr lang="en-US" altLang="ko-K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월</a:t>
            </a:r>
            <a:r>
              <a:rPr lang="en-US" altLang="ko-K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   </a:t>
            </a:r>
            <a:r>
              <a:rPr lang="ko-KR" altLang="en-US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일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6" name="직사각형 35"/>
          <p:cNvSpPr/>
          <p:nvPr/>
        </p:nvSpPr>
        <p:spPr>
          <a:xfrm>
            <a:off x="4038893" y="9119507"/>
            <a:ext cx="24144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 </a:t>
            </a:r>
            <a:r>
              <a: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신청자 </a:t>
            </a:r>
            <a:r>
              <a:rPr lang="en-US" altLang="ko-K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:                 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서명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37" name="표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1003343"/>
              </p:ext>
            </p:extLst>
          </p:nvPr>
        </p:nvGraphicFramePr>
        <p:xfrm>
          <a:off x="519343" y="2432720"/>
          <a:ext cx="5861985" cy="3457416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533393"/>
                <a:gridCol w="216024"/>
                <a:gridCol w="504056"/>
                <a:gridCol w="1800200"/>
                <a:gridCol w="720080"/>
                <a:gridCol w="2088232"/>
              </a:tblGrid>
              <a:tr h="288716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회원 구분</a:t>
                      </a:r>
                    </a:p>
                  </a:txBody>
                  <a:tcPr marL="36000" marR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일반회원 </a:t>
                      </a:r>
                      <a:r>
                        <a:rPr lang="en-US" altLang="ko-KR" sz="1000" b="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               )     /     </a:t>
                      </a:r>
                      <a:r>
                        <a:rPr lang="ko-KR" altLang="en-US" sz="1000" b="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학생회원 </a:t>
                      </a:r>
                      <a:r>
                        <a:rPr lang="en-US" altLang="ko-KR" sz="1000" b="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               )</a:t>
                      </a:r>
                      <a:endParaRPr lang="ko-KR" altLang="en-US" sz="1000" b="0" spc="0" dirty="0">
                        <a:solidFill>
                          <a:schemeClr val="tx2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60040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성       명 </a:t>
                      </a:r>
                      <a:endParaRPr lang="ko-KR" altLang="en-US" sz="1000" b="1" spc="-100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영   문</a:t>
                      </a:r>
                      <a:endParaRPr lang="en-US" altLang="ko-KR" sz="1000" b="1" spc="0" dirty="0" smtClean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성   명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92364">
                <a:tc gridSpan="3">
                  <a:txBody>
                    <a:bodyPr/>
                    <a:lstStyle/>
                    <a:p>
                      <a:pPr marL="85725" marR="0" indent="-85725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00" baseline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직장</a:t>
                      </a:r>
                      <a:r>
                        <a:rPr lang="en-US" altLang="ko-KR" sz="1000" b="1" spc="-100" baseline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000" b="1" spc="-100" baseline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학교</a:t>
                      </a:r>
                      <a:r>
                        <a:rPr lang="en-US" altLang="ko-KR" sz="1000" b="1" spc="-100" baseline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r>
                        <a:rPr lang="ko-KR" altLang="en-US" sz="1000" b="1" spc="-100" baseline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및</a:t>
                      </a:r>
                      <a:endParaRPr lang="en-US" altLang="ko-KR" sz="1000" b="1" spc="-100" baseline="0" dirty="0" smtClean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85725" marR="0" indent="-85725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00" baseline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r>
                        <a:rPr lang="en-US" altLang="ko-KR" sz="1000" b="1" spc="-100" baseline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000" b="1" spc="-100" baseline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학과</a:t>
                      </a:r>
                      <a:r>
                        <a:rPr lang="en-US" altLang="ko-KR" sz="1000" b="1" spc="-100" baseline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000" b="1" spc="-100" baseline="0" dirty="0" smtClean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영   문</a:t>
                      </a:r>
                      <a:endParaRPr lang="en-US" altLang="ko-KR" sz="1000" b="1" spc="0" dirty="0" smtClean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ko-KR" altLang="en-US" sz="1000" b="1" spc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직장명</a:t>
                      </a:r>
                      <a:r>
                        <a:rPr lang="en-US" altLang="ko-KR" sz="1000" b="1" spc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/>
                      </a:r>
                      <a:br>
                        <a:rPr lang="en-US" altLang="ko-KR" sz="1000" b="1" spc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</a:br>
                      <a:r>
                        <a:rPr lang="en-US" altLang="ko-KR" sz="1000" b="1" spc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000" b="1" spc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학교</a:t>
                      </a:r>
                      <a:r>
                        <a:rPr lang="en-US" altLang="ko-KR" sz="1000" b="1" spc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000" b="1" spc="0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96240">
                <a:tc rowSpan="2">
                  <a:txBody>
                    <a:bodyPr/>
                    <a:lstStyle/>
                    <a:p>
                      <a:pPr algn="l" latinLnBrk="1"/>
                      <a:r>
                        <a:rPr lang="ko-KR" altLang="en-US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연락처</a:t>
                      </a:r>
                      <a:endParaRPr lang="ko-KR" altLang="en-US" sz="1000" b="1" spc="-100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전화</a:t>
                      </a:r>
                      <a:endParaRPr lang="ko-KR" altLang="en-US" sz="1000" b="1" spc="-100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kern="1200" spc="0" dirty="0">
                        <a:solidFill>
                          <a:schemeClr val="tx2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휴대폰</a:t>
                      </a:r>
                      <a:endParaRPr lang="ko-KR" altLang="en-US" sz="1000" b="1" spc="0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96240">
                <a:tc vMerge="1">
                  <a:txBody>
                    <a:bodyPr/>
                    <a:lstStyle/>
                    <a:p>
                      <a:pPr latinLnBrk="1"/>
                      <a:endParaRPr lang="ko-KR" altLang="en-US" sz="1000" spc="-15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-윤고딕120" pitchFamily="18" charset="-127"/>
                        <a:ea typeface="-윤고딕120" pitchFamily="18" charset="-127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전자</a:t>
                      </a:r>
                      <a:endParaRPr lang="en-US" altLang="ko-KR" sz="1000" b="1" spc="-100" dirty="0" smtClean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ko-KR" altLang="en-US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우편</a:t>
                      </a:r>
                      <a:endParaRPr lang="ko-KR" altLang="en-US" sz="1000" b="1" spc="-100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spc="0" dirty="0">
                        <a:solidFill>
                          <a:schemeClr val="tx2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팩   </a:t>
                      </a:r>
                      <a:r>
                        <a:rPr lang="ko-KR" altLang="en-US" sz="1000" b="1" spc="0" dirty="0" err="1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스</a:t>
                      </a:r>
                      <a:endParaRPr lang="ko-KR" altLang="en-US" sz="1000" b="1" spc="0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0866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직장</a:t>
                      </a:r>
                      <a:r>
                        <a:rPr lang="en-US" altLang="ko-KR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학교</a:t>
                      </a:r>
                      <a:r>
                        <a:rPr lang="en-US" altLang="ko-KR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lang="ko-KR" altLang="en-US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주소</a:t>
                      </a:r>
                    </a:p>
                  </a:txBody>
                  <a:tcPr marL="36000" marR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000" spc="0" dirty="0">
                        <a:solidFill>
                          <a:schemeClr val="tx2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0">
                <a:tc rowSpan="2" gridSpan="2">
                  <a:txBody>
                    <a:bodyPr/>
                    <a:lstStyle/>
                    <a:p>
                      <a:pPr marL="0" indent="0" algn="ctr" latinLnBrk="1">
                        <a:lnSpc>
                          <a:spcPts val="1400"/>
                        </a:lnSpc>
                        <a:buNone/>
                      </a:pPr>
                      <a:r>
                        <a:rPr lang="ko-KR" altLang="en-US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교육일</a:t>
                      </a:r>
                      <a:endParaRPr lang="en-US" altLang="ko-KR" sz="1000" b="1" spc="-100" dirty="0" smtClean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indent="0" algn="ctr" latinLnBrk="1">
                        <a:lnSpc>
                          <a:spcPts val="1400"/>
                        </a:lnSpc>
                        <a:buNone/>
                      </a:pPr>
                      <a:r>
                        <a:rPr lang="ko-KR" altLang="en-US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및</a:t>
                      </a:r>
                      <a:endParaRPr lang="en-US" altLang="ko-KR" sz="1000" b="1" spc="-100" dirty="0" smtClean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indent="0" algn="ctr" latinLnBrk="1">
                        <a:lnSpc>
                          <a:spcPts val="1400"/>
                        </a:lnSpc>
                        <a:buNone/>
                      </a:pPr>
                      <a:r>
                        <a:rPr lang="ko-KR" altLang="en-US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금액</a:t>
                      </a:r>
                      <a:r>
                        <a:rPr lang="en-US" altLang="ko-KR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(</a:t>
                      </a:r>
                      <a:r>
                        <a:rPr lang="ko-KR" altLang="en-US" sz="1000" b="1" spc="-100" dirty="0" err="1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택</a:t>
                      </a:r>
                      <a:r>
                        <a:rPr lang="en-US" altLang="ko-KR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1)</a:t>
                      </a:r>
                      <a:endParaRPr lang="ko-KR" altLang="en-US" sz="1000" b="1" spc="-100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1" spc="-70" baseline="0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kern="1200" spc="-70" baseline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일반</a:t>
                      </a:r>
                      <a:endParaRPr lang="ko-KR" altLang="en-US" sz="1000" b="1" spc="-70" baseline="0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ts val="1400"/>
                        </a:lnSpc>
                      </a:pPr>
                      <a:r>
                        <a:rPr lang="en-US" altLang="ko-KR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3</a:t>
                      </a:r>
                      <a:r>
                        <a:rPr lang="ko-KR" altLang="en-US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박 </a:t>
                      </a:r>
                      <a:r>
                        <a:rPr lang="en-US" altLang="ko-KR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4</a:t>
                      </a:r>
                      <a:r>
                        <a:rPr lang="ko-KR" altLang="en-US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일</a:t>
                      </a:r>
                      <a:r>
                        <a:rPr lang="en-US" altLang="ko-KR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: 5</a:t>
                      </a:r>
                      <a:r>
                        <a:rPr lang="ko-KR" altLang="en-US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월 </a:t>
                      </a:r>
                      <a:r>
                        <a:rPr lang="en-US" altLang="ko-KR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26</a:t>
                      </a:r>
                      <a:r>
                        <a:rPr lang="ko-KR" altLang="en-US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일 </a:t>
                      </a:r>
                      <a:r>
                        <a:rPr lang="en-US" altLang="ko-KR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~ 29</a:t>
                      </a:r>
                      <a:r>
                        <a:rPr lang="ko-KR" altLang="en-US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일 </a:t>
                      </a:r>
                      <a:r>
                        <a:rPr lang="en-US" altLang="ko-KR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    )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ts val="1400"/>
                        </a:lnSpc>
                      </a:pPr>
                      <a:r>
                        <a:rPr lang="ko-KR" altLang="en-US" sz="1000" b="1" spc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금   액</a:t>
                      </a:r>
                      <a:endParaRPr lang="en-US" altLang="ko-KR" sz="1000" b="1" spc="0" dirty="0" smtClean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anchor="ctr"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400"/>
                        </a:lnSpc>
                      </a:pPr>
                      <a:r>
                        <a:rPr lang="en-US" altLang="ko-KR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3</a:t>
                      </a:r>
                      <a:r>
                        <a:rPr lang="ko-KR" altLang="en-US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박 </a:t>
                      </a:r>
                      <a:r>
                        <a:rPr lang="en-US" altLang="ko-KR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4</a:t>
                      </a:r>
                      <a:r>
                        <a:rPr lang="ko-KR" altLang="en-US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일</a:t>
                      </a:r>
                      <a:r>
                        <a:rPr lang="en-US" altLang="ko-KR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:</a:t>
                      </a:r>
                      <a:r>
                        <a:rPr lang="ko-KR" altLang="en-US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000" kern="1200" spc="0" baseline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등록 </a:t>
                      </a:r>
                      <a:r>
                        <a:rPr lang="en-US" altLang="ko-KR" sz="1000" kern="1200" spc="0" baseline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600,000</a:t>
                      </a:r>
                      <a:r>
                        <a:rPr lang="ko-KR" altLang="en-US" sz="1000" kern="1200" spc="0" baseline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원</a:t>
                      </a:r>
                      <a:r>
                        <a:rPr lang="en-US" altLang="ko-KR" sz="1000" kern="1200" spc="0" baseline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 (     )</a:t>
                      </a:r>
                      <a:endParaRPr lang="ko-KR" altLang="en-US" sz="1000" spc="0" dirty="0">
                        <a:solidFill>
                          <a:schemeClr val="tx2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anchor="ctr"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kern="1200" spc="-70" baseline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학생</a:t>
                      </a:r>
                      <a:endParaRPr lang="ko-KR" altLang="en-US" sz="1000" b="1" spc="-70" baseline="0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7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3</a:t>
                      </a:r>
                      <a:r>
                        <a:rPr lang="ko-KR" altLang="en-US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박 </a:t>
                      </a:r>
                      <a:r>
                        <a:rPr lang="en-US" altLang="ko-KR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4</a:t>
                      </a:r>
                      <a:r>
                        <a:rPr lang="ko-KR" altLang="en-US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일</a:t>
                      </a:r>
                      <a:r>
                        <a:rPr lang="en-US" altLang="ko-KR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: 5</a:t>
                      </a:r>
                      <a:r>
                        <a:rPr lang="ko-KR" altLang="en-US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월 </a:t>
                      </a:r>
                      <a:r>
                        <a:rPr lang="en-US" altLang="ko-KR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26</a:t>
                      </a:r>
                      <a:r>
                        <a:rPr lang="ko-KR" altLang="en-US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일 </a:t>
                      </a:r>
                      <a:r>
                        <a:rPr lang="en-US" altLang="ko-KR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~ 29</a:t>
                      </a:r>
                      <a:r>
                        <a:rPr lang="ko-KR" altLang="en-US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일 </a:t>
                      </a:r>
                      <a:r>
                        <a:rPr lang="en-US" altLang="ko-KR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    )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ts val="1400"/>
                        </a:lnSpc>
                      </a:pPr>
                      <a:r>
                        <a:rPr lang="en-US" altLang="ko-KR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3</a:t>
                      </a:r>
                      <a:r>
                        <a:rPr lang="ko-KR" altLang="en-US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박 </a:t>
                      </a:r>
                      <a:r>
                        <a:rPr lang="en-US" altLang="ko-KR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4</a:t>
                      </a:r>
                      <a:r>
                        <a:rPr lang="ko-KR" altLang="en-US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일</a:t>
                      </a:r>
                      <a:r>
                        <a:rPr lang="en-US" altLang="ko-KR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: </a:t>
                      </a:r>
                      <a:r>
                        <a:rPr lang="ko-KR" altLang="en-US" sz="1000" kern="1200" spc="0" baseline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등록 </a:t>
                      </a:r>
                      <a:r>
                        <a:rPr lang="en-US" altLang="ko-KR" sz="1000" kern="1200" spc="0" baseline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600,000</a:t>
                      </a:r>
                      <a:r>
                        <a:rPr lang="ko-KR" altLang="en-US" sz="1000" kern="1200" spc="0" baseline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원</a:t>
                      </a:r>
                      <a:r>
                        <a:rPr lang="en-US" altLang="ko-KR" sz="1000" kern="1200" spc="0" baseline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 (     )</a:t>
                      </a:r>
                      <a:endParaRPr lang="ko-KR" altLang="en-US" sz="1000" spc="0" dirty="0" smtClean="0">
                        <a:solidFill>
                          <a:schemeClr val="tx2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anchor="ctr"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결재일</a:t>
                      </a:r>
                      <a:r>
                        <a:rPr lang="en-US" altLang="ko-KR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/>
                      </a:r>
                      <a:br>
                        <a:rPr lang="en-US" altLang="ko-KR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</a:br>
                      <a:r>
                        <a:rPr lang="en-US" altLang="ko-KR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(</a:t>
                      </a:r>
                      <a:r>
                        <a:rPr lang="ko-KR" altLang="en-US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입금</a:t>
                      </a:r>
                      <a:r>
                        <a:rPr lang="en-US" altLang="ko-KR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/</a:t>
                      </a:r>
                      <a:r>
                        <a:rPr lang="ko-KR" altLang="en-US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카드결재</a:t>
                      </a:r>
                      <a:r>
                        <a:rPr lang="en-US" altLang="ko-KR" sz="1000" b="1" spc="-10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000" b="1" spc="-100" dirty="0" smtClean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kern="1200" spc="-100" baseline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입금일      </a:t>
                      </a:r>
                      <a:r>
                        <a:rPr lang="ko-KR" altLang="en-US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  </a:t>
                      </a:r>
                      <a:r>
                        <a:rPr lang="en-US" altLang="ko-KR" sz="1000" kern="1200" spc="0" baseline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:     </a:t>
                      </a:r>
                      <a:r>
                        <a:rPr lang="ko-KR" altLang="en-US" sz="1000" kern="1200" spc="0" baseline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월     일</a:t>
                      </a:r>
                      <a:endParaRPr lang="en-US" altLang="ko-KR" sz="1000" kern="1200" spc="0" baseline="0" dirty="0" smtClean="0">
                        <a:solidFill>
                          <a:schemeClr val="tx2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kern="1200" spc="0" baseline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카드결재일</a:t>
                      </a:r>
                      <a:r>
                        <a:rPr lang="en-US" altLang="ko-KR" sz="1000" kern="1200" spc="0" baseline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:     </a:t>
                      </a:r>
                      <a:r>
                        <a:rPr lang="ko-KR" altLang="en-US" sz="1000" kern="1200" spc="0" baseline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월     일</a:t>
                      </a:r>
                      <a:endParaRPr lang="en-US" altLang="ko-KR" sz="1000" kern="1200" spc="0" baseline="0" dirty="0" smtClean="0">
                        <a:solidFill>
                          <a:schemeClr val="tx2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0" baseline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증빙서류</a:t>
                      </a:r>
                      <a:r>
                        <a:rPr lang="en-US" altLang="ko-KR" sz="1000" b="1" spc="0" baseline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/>
                      </a:r>
                      <a:br>
                        <a:rPr lang="en-US" altLang="ko-KR" sz="1000" b="1" spc="0" baseline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</a:br>
                      <a:r>
                        <a:rPr lang="ko-KR" altLang="en-US" sz="1000" b="1" spc="0" baseline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발급</a:t>
                      </a:r>
                      <a:r>
                        <a:rPr lang="en-US" altLang="ko-KR" sz="1000" b="1" spc="0" baseline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000" b="1" spc="0" baseline="0" dirty="0" err="1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택</a:t>
                      </a:r>
                      <a:r>
                        <a:rPr lang="en-US" altLang="ko-KR" sz="1000" b="1" spc="0" baseline="0" dirty="0" smtClean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1)</a:t>
                      </a:r>
                      <a:endParaRPr lang="ko-KR" altLang="en-US" sz="1000" b="1" spc="0" baseline="0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anchor="ctr"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ts val="1400"/>
                        </a:lnSpc>
                      </a:pPr>
                      <a:r>
                        <a:rPr lang="ko-KR" altLang="en-US" sz="1000" kern="1200" spc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계산서</a:t>
                      </a:r>
                      <a:r>
                        <a:rPr lang="en-US" altLang="ko-KR" sz="1000" kern="1200" spc="0" baseline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 (     )  /  </a:t>
                      </a:r>
                      <a:r>
                        <a:rPr lang="ko-KR" altLang="en-US" sz="1000" kern="1200" spc="0" baseline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일반영수증</a:t>
                      </a:r>
                      <a:r>
                        <a:rPr lang="en-US" altLang="ko-KR" sz="1000" kern="1200" spc="0" baseline="0" dirty="0" smtClean="0">
                          <a:solidFill>
                            <a:schemeClr val="tx2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   )</a:t>
                      </a:r>
                    </a:p>
                  </a:txBody>
                  <a:tcPr marL="36000" marR="36000" anchor="ctr"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8534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221gl">
  <a:themeElements>
    <a:clrScheme name="Office 테마 2">
      <a:dk1>
        <a:srgbClr val="000000"/>
      </a:dk1>
      <a:lt1>
        <a:srgbClr val="FFFFFF"/>
      </a:lt1>
      <a:dk2>
        <a:srgbClr val="364EB6"/>
      </a:dk2>
      <a:lt2>
        <a:srgbClr val="C0C0C0"/>
      </a:lt2>
      <a:accent1>
        <a:srgbClr val="4987E3"/>
      </a:accent1>
      <a:accent2>
        <a:srgbClr val="D9520F"/>
      </a:accent2>
      <a:accent3>
        <a:srgbClr val="FFFFFF"/>
      </a:accent3>
      <a:accent4>
        <a:srgbClr val="000000"/>
      </a:accent4>
      <a:accent5>
        <a:srgbClr val="B1C3EF"/>
      </a:accent5>
      <a:accent6>
        <a:srgbClr val="C4490C"/>
      </a:accent6>
      <a:hlink>
        <a:srgbClr val="36A1B6"/>
      </a:hlink>
      <a:folHlink>
        <a:srgbClr val="9CC769"/>
      </a:folHlink>
    </a:clrScheme>
    <a:fontScheme name="Office 테마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테마 1">
        <a:dk1>
          <a:srgbClr val="000000"/>
        </a:dk1>
        <a:lt1>
          <a:srgbClr val="FFFFFF"/>
        </a:lt1>
        <a:dk2>
          <a:srgbClr val="501A82"/>
        </a:dk2>
        <a:lt2>
          <a:srgbClr val="969696"/>
        </a:lt2>
        <a:accent1>
          <a:srgbClr val="117AC1"/>
        </a:accent1>
        <a:accent2>
          <a:srgbClr val="38B890"/>
        </a:accent2>
        <a:accent3>
          <a:srgbClr val="FFFFFF"/>
        </a:accent3>
        <a:accent4>
          <a:srgbClr val="000000"/>
        </a:accent4>
        <a:accent5>
          <a:srgbClr val="AABEDD"/>
        </a:accent5>
        <a:accent6>
          <a:srgbClr val="32A682"/>
        </a:accent6>
        <a:hlink>
          <a:srgbClr val="D17FB6"/>
        </a:hlink>
        <a:folHlink>
          <a:srgbClr val="E3981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2">
        <a:dk1>
          <a:srgbClr val="000000"/>
        </a:dk1>
        <a:lt1>
          <a:srgbClr val="FFFFFF"/>
        </a:lt1>
        <a:dk2>
          <a:srgbClr val="364EB6"/>
        </a:dk2>
        <a:lt2>
          <a:srgbClr val="C0C0C0"/>
        </a:lt2>
        <a:accent1>
          <a:srgbClr val="4987E3"/>
        </a:accent1>
        <a:accent2>
          <a:srgbClr val="D9520F"/>
        </a:accent2>
        <a:accent3>
          <a:srgbClr val="FFFFFF"/>
        </a:accent3>
        <a:accent4>
          <a:srgbClr val="000000"/>
        </a:accent4>
        <a:accent5>
          <a:srgbClr val="B1C3EF"/>
        </a:accent5>
        <a:accent6>
          <a:srgbClr val="C4490C"/>
        </a:accent6>
        <a:hlink>
          <a:srgbClr val="36A1B6"/>
        </a:hlink>
        <a:folHlink>
          <a:srgbClr val="9CC7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3">
        <a:dk1>
          <a:srgbClr val="000000"/>
        </a:dk1>
        <a:lt1>
          <a:srgbClr val="FFFFFF"/>
        </a:lt1>
        <a:dk2>
          <a:srgbClr val="186894"/>
        </a:dk2>
        <a:lt2>
          <a:srgbClr val="969696"/>
        </a:lt2>
        <a:accent1>
          <a:srgbClr val="2AA08A"/>
        </a:accent1>
        <a:accent2>
          <a:srgbClr val="9C88E6"/>
        </a:accent2>
        <a:accent3>
          <a:srgbClr val="FFFFFF"/>
        </a:accent3>
        <a:accent4>
          <a:srgbClr val="000000"/>
        </a:accent4>
        <a:accent5>
          <a:srgbClr val="ACCDC4"/>
        </a:accent5>
        <a:accent6>
          <a:srgbClr val="8D7BD0"/>
        </a:accent6>
        <a:hlink>
          <a:srgbClr val="7D96D3"/>
        </a:hlink>
        <a:folHlink>
          <a:srgbClr val="DEDB7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cdb2004221gl</Template>
  <TotalTime>5039</TotalTime>
  <Words>193</Words>
  <Application>Microsoft Office PowerPoint</Application>
  <PresentationFormat>A4 용지(210x297mm)</PresentationFormat>
  <Paragraphs>42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cdb2004221gl</vt:lpstr>
      <vt:lpstr>2015 년도  한국지구물리・물리탐사학회  계속교육             신   청   서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kseg</dc:creator>
  <cp:lastModifiedBy>kseg</cp:lastModifiedBy>
  <cp:revision>66</cp:revision>
  <cp:lastPrinted>2013-07-18T02:12:37Z</cp:lastPrinted>
  <dcterms:created xsi:type="dcterms:W3CDTF">2013-07-16T02:02:50Z</dcterms:created>
  <dcterms:modified xsi:type="dcterms:W3CDTF">2015-04-20T08:58:43Z</dcterms:modified>
</cp:coreProperties>
</file>